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373" r:id="rId5"/>
    <p:sldId id="409" r:id="rId6"/>
    <p:sldId id="395" r:id="rId7"/>
    <p:sldId id="416" r:id="rId8"/>
    <p:sldId id="417" r:id="rId9"/>
    <p:sldId id="418" r:id="rId10"/>
    <p:sldId id="41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8E4"/>
    <a:srgbClr val="D7D2CB"/>
    <a:srgbClr val="F1EFED"/>
    <a:srgbClr val="8A0008"/>
    <a:srgbClr val="E31B23"/>
    <a:srgbClr val="FC545C"/>
    <a:srgbClr val="373234"/>
    <a:srgbClr val="696567"/>
    <a:srgbClr val="FFFFFF"/>
    <a:srgbClr val="F32A7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DE96D3-A9E7-4813-B926-68A8829DDA8D}" v="1" dt="2025-10-16T11:08:57.086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41"/>
    <p:restoredTop sz="93447" autoAdjust="0"/>
  </p:normalViewPr>
  <p:slideViewPr>
    <p:cSldViewPr snapToGrid="0">
      <p:cViewPr varScale="1">
        <p:scale>
          <a:sx n="59" d="100"/>
          <a:sy n="59" d="100"/>
        </p:scale>
        <p:origin x="12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9160" y="32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gi Tomlinson" userId="e76ba389-74dd-4eca-9c14-31753fa7139d" providerId="ADAL" clId="{16A08A37-8542-4EA5-9490-09A5BDD0C9B5}"/>
    <pc:docChg chg="custSel mod modSld">
      <pc:chgData name="Georgi Tomlinson" userId="e76ba389-74dd-4eca-9c14-31753fa7139d" providerId="ADAL" clId="{16A08A37-8542-4EA5-9490-09A5BDD0C9B5}" dt="2025-10-08T01:01:00.995" v="10" actId="207"/>
      <pc:docMkLst>
        <pc:docMk/>
      </pc:docMkLst>
      <pc:sldChg chg="delSp mod">
        <pc:chgData name="Georgi Tomlinson" userId="e76ba389-74dd-4eca-9c14-31753fa7139d" providerId="ADAL" clId="{16A08A37-8542-4EA5-9490-09A5BDD0C9B5}" dt="2025-10-08T01:00:29.446" v="0" actId="478"/>
        <pc:sldMkLst>
          <pc:docMk/>
          <pc:sldMk cId="4289394406" sldId="416"/>
        </pc:sldMkLst>
      </pc:sldChg>
      <pc:sldChg chg="modSp mod">
        <pc:chgData name="Georgi Tomlinson" userId="e76ba389-74dd-4eca-9c14-31753fa7139d" providerId="ADAL" clId="{16A08A37-8542-4EA5-9490-09A5BDD0C9B5}" dt="2025-10-08T01:00:40.999" v="4" actId="207"/>
        <pc:sldMkLst>
          <pc:docMk/>
          <pc:sldMk cId="670230834" sldId="417"/>
        </pc:sldMkLst>
        <pc:spChg chg="mod">
          <ac:chgData name="Georgi Tomlinson" userId="e76ba389-74dd-4eca-9c14-31753fa7139d" providerId="ADAL" clId="{16A08A37-8542-4EA5-9490-09A5BDD0C9B5}" dt="2025-10-08T01:00:40.999" v="4" actId="207"/>
          <ac:spMkLst>
            <pc:docMk/>
            <pc:sldMk cId="670230834" sldId="417"/>
            <ac:spMk id="4" creationId="{9FFEC8E6-F199-6C90-2EF7-F7033BDCD75E}"/>
          </ac:spMkLst>
        </pc:spChg>
      </pc:sldChg>
      <pc:sldChg chg="modSp mod">
        <pc:chgData name="Georgi Tomlinson" userId="e76ba389-74dd-4eca-9c14-31753fa7139d" providerId="ADAL" clId="{16A08A37-8542-4EA5-9490-09A5BDD0C9B5}" dt="2025-10-08T01:01:00.995" v="10" actId="207"/>
        <pc:sldMkLst>
          <pc:docMk/>
          <pc:sldMk cId="2414384360" sldId="418"/>
        </pc:sldMkLst>
        <pc:spChg chg="mod">
          <ac:chgData name="Georgi Tomlinson" userId="e76ba389-74dd-4eca-9c14-31753fa7139d" providerId="ADAL" clId="{16A08A37-8542-4EA5-9490-09A5BDD0C9B5}" dt="2025-10-08T01:00:49.924" v="7" actId="207"/>
          <ac:spMkLst>
            <pc:docMk/>
            <pc:sldMk cId="2414384360" sldId="418"/>
            <ac:spMk id="4" creationId="{2BE0F6B6-79B5-DBD8-AEC1-F56EF1B49EBD}"/>
          </ac:spMkLst>
        </pc:spChg>
        <pc:spChg chg="mod">
          <ac:chgData name="Georgi Tomlinson" userId="e76ba389-74dd-4eca-9c14-31753fa7139d" providerId="ADAL" clId="{16A08A37-8542-4EA5-9490-09A5BDD0C9B5}" dt="2025-10-08T01:01:00.995" v="10" actId="207"/>
          <ac:spMkLst>
            <pc:docMk/>
            <pc:sldMk cId="2414384360" sldId="418"/>
            <ac:spMk id="7" creationId="{063452B7-1E03-2DC3-AA3B-48CB439260D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D469F1-E2F4-F33C-DFC5-1C10A55C00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3D9D1-9337-7FD9-5BDB-DA5F7EFE4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6A99-0086-CD4E-B1F5-DC882D83D706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24971-D439-AD0A-1047-F433FC1FCD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2AFB2-204C-8D30-6501-93C1BA22EA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62FA-F8AA-5B49-858F-1066F9D7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01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9A04-3EBD-4A68-823F-E113C3DE4730}" type="datetimeFigureOut">
              <a:rPr lang="en-AU" smtClean="0"/>
              <a:t>16/10/2025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53D6C-43B9-4211-B633-CC71486381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8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EE863-F559-5303-6DEB-C09E1E392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123A0C-512E-14BE-F6F1-FF5D52F26B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C2D772-016C-ACEE-C339-39739DB377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en-AU" b="1" dirty="0"/>
            </a:br>
            <a:endParaRPr lang="en-AU" b="1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182F4-9A73-54E4-93C4-92EE3C163A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30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Resource:</a:t>
            </a:r>
          </a:p>
          <a:p>
            <a:r>
              <a:rPr lang="en-AU" dirty="0"/>
              <a:t>Common type of tapping threads : https://www.paengineeringsupplies.com.au/tapping-drilling-chart/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4056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115718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6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DDA281-2091-1D8A-0B0A-626EA9B3C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607585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21D844-6CBA-88E8-236B-A7A4927B2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FCEC2-D075-F01E-F630-C30D310FC4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098E16-FE14-42C4-A780-D1202A835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572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5"/>
            <a:ext cx="10071100" cy="426561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CB8C4D-5BF3-4CFD-EB9A-A99ADC6B6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D2170A-C1EC-F4B5-CE3D-0589F6BCF292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6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CEAAC2-50F4-FA32-BFD6-282FB75B8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216906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543B646-152D-5843-EA17-B5E215EBC8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FECE63-96F9-E49B-4C9C-0C2511FD78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FCAFD6-2DE0-E64A-5B52-96FC3B555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648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435768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B00594E-0594-E141-DCC1-E305B6A01C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A1F4-4CB2-756E-C2AF-3941DC34E805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43F0BE-0917-C5D9-D3FC-49E7F70DC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35FD25-4FBA-FB3F-E55B-C8DA26C1A35D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06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57600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8CCD8D-2D65-1A21-00FF-E287BEF88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605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44EAD7-4074-D8DE-D95E-71A906077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90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03838" y="1"/>
            <a:ext cx="6888162" cy="6813550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948AC89-CB30-2D5F-3B59-2EF6416895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5411" y="5866094"/>
            <a:ext cx="2087618" cy="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0"/>
            <a:ext cx="4259262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1CEEBC6-3E63-7259-D7D7-DCE3DE2226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6157A-473D-4926-1E1D-240E3D1E86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9FB8B9-0461-1590-FA28-868496453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9998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425926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71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0"/>
            <a:ext cx="4251949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9338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59263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7561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4160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55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 userDrawn="1"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4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49288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7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637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45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2 Date and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C7CA9-AFB1-D5BC-C797-717A8F4A4EA9}"/>
              </a:ext>
            </a:extLst>
          </p:cNvPr>
          <p:cNvSpPr txBox="1"/>
          <p:nvPr userDrawn="1"/>
        </p:nvSpPr>
        <p:spPr>
          <a:xfrm>
            <a:off x="3601963" y="6178448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7F5978-7563-5DCD-F1F2-344903B807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1963" y="6341918"/>
            <a:ext cx="6049031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presenter name &gt;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08D9E-4A91-1FDB-550A-BE04F55E6ACA}"/>
              </a:ext>
            </a:extLst>
          </p:cNvPr>
          <p:cNvSpPr txBox="1"/>
          <p:nvPr userDrawn="1"/>
        </p:nvSpPr>
        <p:spPr>
          <a:xfrm>
            <a:off x="1062552" y="6183173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C0A3E38-9FD6-F72A-6FCD-DA3A9AE7B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6046" y="6341918"/>
            <a:ext cx="2418592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date &gt;</a:t>
            </a:r>
            <a:endParaRPr lang="en-US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E0345D2-8CA0-3B84-5A15-EF648BA5D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F8409B-648E-184F-C4D1-A03333E6DB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10071660" cy="332399"/>
          </a:xfrm>
          <a:prstGeom prst="rect">
            <a:avLst/>
          </a:prstGeom>
        </p:spPr>
        <p:txBody>
          <a:bodyPr/>
          <a:lstStyle>
            <a:lvl1pPr marL="342900" indent="-342900" algn="l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0613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715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58163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82648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667522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17316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43325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A192442-C9EE-1AC0-9261-4ADD4B4443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9F71B-D12B-6A79-11C7-9D37F27F8C82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B1201-8A5C-148C-F6D6-4B8B86E0A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9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6282841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76D2ABF-FCAF-EA3C-CD6B-3E51933A83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8AAB08-0786-72F2-BD95-E73D1463ECC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C15285-209E-1133-FD9A-12A538807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82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914952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096750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03702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706457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EF0E0E-C7A4-34AB-4E05-6E976AD5C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E9B1AAB-ACAE-D245-C836-68969C7EE34C}"/>
              </a:ext>
            </a:extLst>
          </p:cNvPr>
          <p:cNvSpPr txBox="1">
            <a:spLocks/>
          </p:cNvSpPr>
          <p:nvPr userDrawn="1"/>
        </p:nvSpPr>
        <p:spPr>
          <a:xfrm>
            <a:off x="1064653" y="5798624"/>
            <a:ext cx="8073084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43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6948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7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08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80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93213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 dirty="0"/>
              <a:t>TAG HOMEWORK ICONS FOR USE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4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 dirty="0"/>
              <a:t>TAG ACTIVITY ICONS FOR USE</a:t>
            </a:r>
          </a:p>
        </p:txBody>
      </p:sp>
    </p:spTree>
    <p:extLst>
      <p:ext uri="{BB962C8B-B14F-4D97-AF65-F5344CB8AC3E}">
        <p14:creationId xmlns:p14="http://schemas.microsoft.com/office/powerpoint/2010/main" val="224651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 dirty="0"/>
              <a:t>TAG INSPIRATION ICONS FOR USE</a:t>
            </a:r>
          </a:p>
        </p:txBody>
      </p:sp>
    </p:spTree>
    <p:extLst>
      <p:ext uri="{BB962C8B-B14F-4D97-AF65-F5344CB8AC3E}">
        <p14:creationId xmlns:p14="http://schemas.microsoft.com/office/powerpoint/2010/main" val="5543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5 Image O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F37D748-A9C4-08DD-E0F7-965480A99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 userDrawn="1"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 userDrawn="1"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6327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 |  </a:t>
            </a:r>
            <a:fld id="{7C38B2F5-1F4E-421C-A073-1DF85226CA25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TAFE Queensland</a:t>
            </a:r>
          </a:p>
        </p:txBody>
      </p:sp>
    </p:spTree>
    <p:extLst>
      <p:ext uri="{BB962C8B-B14F-4D97-AF65-F5344CB8AC3E}">
        <p14:creationId xmlns:p14="http://schemas.microsoft.com/office/powerpoint/2010/main" val="3107437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964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629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016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717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315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4248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8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7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447059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700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446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22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 userDrawn="1"/>
        </p:nvSpPr>
        <p:spPr>
          <a:xfrm>
            <a:off x="515937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0" dirty="0">
                <a:solidFill>
                  <a:schemeClr val="accent5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 userDrawn="1"/>
        </p:nvSpPr>
        <p:spPr>
          <a:xfrm>
            <a:off x="7561263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 userDrawn="1"/>
        </p:nvSpPr>
        <p:spPr>
          <a:xfrm rot="5400000">
            <a:off x="6073138" y="739140"/>
            <a:ext cx="45719" cy="121920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65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49" r:id="rId2"/>
    <p:sldLayoutId id="2147483763" r:id="rId3"/>
    <p:sldLayoutId id="2147483765" r:id="rId4"/>
    <p:sldLayoutId id="2147483766" r:id="rId5"/>
    <p:sldLayoutId id="2147483767" r:id="rId6"/>
    <p:sldLayoutId id="2147483721" r:id="rId7"/>
    <p:sldLayoutId id="2147483683" r:id="rId8"/>
    <p:sldLayoutId id="2147483717" r:id="rId9"/>
    <p:sldLayoutId id="2147483733" r:id="rId10"/>
    <p:sldLayoutId id="2147483749" r:id="rId11"/>
    <p:sldLayoutId id="2147483722" r:id="rId12"/>
    <p:sldLayoutId id="2147483724" r:id="rId13"/>
    <p:sldLayoutId id="2147483750" r:id="rId14"/>
    <p:sldLayoutId id="2147483728" r:id="rId15"/>
    <p:sldLayoutId id="2147483745" r:id="rId16"/>
    <p:sldLayoutId id="2147483752" r:id="rId17"/>
    <p:sldLayoutId id="2147483741" r:id="rId18"/>
    <p:sldLayoutId id="2147483740" r:id="rId19"/>
    <p:sldLayoutId id="2147483676" r:id="rId20"/>
    <p:sldLayoutId id="2147483730" r:id="rId21"/>
    <p:sldLayoutId id="2147483720" r:id="rId22"/>
    <p:sldLayoutId id="2147483731" r:id="rId23"/>
    <p:sldLayoutId id="2147483743" r:id="rId24"/>
    <p:sldLayoutId id="2147483744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53" r:id="rId31"/>
    <p:sldLayoutId id="2147483734" r:id="rId32"/>
    <p:sldLayoutId id="2147483735" r:id="rId33"/>
    <p:sldLayoutId id="2147483736" r:id="rId34"/>
    <p:sldLayoutId id="2147483758" r:id="rId35"/>
    <p:sldLayoutId id="2147483760" r:id="rId36"/>
    <p:sldLayoutId id="2147483768" r:id="rId37"/>
    <p:sldLayoutId id="2147483761" r:id="rId38"/>
    <p:sldLayoutId id="2147483762" r:id="rId39"/>
    <p:sldLayoutId id="2147483754" r:id="rId40"/>
    <p:sldLayoutId id="2147483727" r:id="rId41"/>
    <p:sldLayoutId id="2147483746" r:id="rId42"/>
    <p:sldLayoutId id="2147483769" r:id="rId43"/>
    <p:sldLayoutId id="2147483770" r:id="rId44"/>
    <p:sldLayoutId id="2147483777" r:id="rId45"/>
    <p:sldLayoutId id="2147483776" r:id="rId46"/>
    <p:sldLayoutId id="2147483780" r:id="rId47"/>
    <p:sldLayoutId id="2147483779" r:id="rId48"/>
    <p:sldLayoutId id="2147483778" r:id="rId49"/>
    <p:sldLayoutId id="2147483650" r:id="rId50"/>
    <p:sldLayoutId id="2147483651" r:id="rId51"/>
    <p:sldLayoutId id="2147483652" r:id="rId52"/>
    <p:sldLayoutId id="2147483653" r:id="rId53"/>
    <p:sldLayoutId id="2147483654" r:id="rId54"/>
    <p:sldLayoutId id="2147483655" r:id="rId55"/>
    <p:sldLayoutId id="2147483657" r:id="rId56"/>
    <p:sldLayoutId id="2147483658" r:id="rId57"/>
    <p:sldLayoutId id="2147483659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BA3E8C-BBEC-DA23-889C-F38AC76AB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17" descr="Close-up of a drill bit being drilled into a hole&#10;&#10;AI-generated content may be incorrect.">
            <a:extLst>
              <a:ext uri="{FF2B5EF4-FFF2-40B4-BE49-F238E27FC236}">
                <a16:creationId xmlns:a16="http://schemas.microsoft.com/office/drawing/2014/main" id="{7473BA6E-C8AD-E787-FC28-45AA1707351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79C64BDE-6EFE-F1C0-F540-A987C4B7B2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76799">
            <a:off x="11582400" y="242887"/>
            <a:ext cx="364331" cy="154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857684CC-FADF-5816-1DC8-23DBCF2E13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3675">
            <a:off x="11563350" y="435769"/>
            <a:ext cx="364331" cy="154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F8D8FF6D-3842-9877-6808-A6B955C25FB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5973">
            <a:off x="11537517" y="613740"/>
            <a:ext cx="388919" cy="135060"/>
          </a:xfrm>
          <a:prstGeom prst="rect">
            <a:avLst/>
          </a:prstGeom>
          <a:noFill/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457EE3-7089-BEE0-D389-47DAAEF3DB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37594"/>
            <a:ext cx="4619955" cy="903700"/>
          </a:xfrm>
        </p:spPr>
        <p:txBody>
          <a:bodyPr/>
          <a:lstStyle/>
          <a:p>
            <a:r>
              <a:rPr lang="en-US" dirty="0"/>
              <a:t>Module 5.16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E5350B8-E694-3824-1065-3F1D895473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626590"/>
            <a:ext cx="10673472" cy="903700"/>
          </a:xfrm>
        </p:spPr>
        <p:txBody>
          <a:bodyPr/>
          <a:lstStyle/>
          <a:p>
            <a:r>
              <a:rPr lang="en-AU" dirty="0"/>
              <a:t>Tap Thread to Specifications</a:t>
            </a:r>
          </a:p>
        </p:txBody>
      </p:sp>
    </p:spTree>
    <p:extLst>
      <p:ext uri="{BB962C8B-B14F-4D97-AF65-F5344CB8AC3E}">
        <p14:creationId xmlns:p14="http://schemas.microsoft.com/office/powerpoint/2010/main" val="2248824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ABC2C-D449-B6AB-13E7-054CC5B0A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F4E70DC-287F-2011-F56A-7B8966C5BA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88163" y="0"/>
            <a:ext cx="5303837" cy="68049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ECCF6835-8FAF-93A7-2989-88EA69FA3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172722" cy="524553"/>
          </a:xfrm>
        </p:spPr>
        <p:txBody>
          <a:bodyPr/>
          <a:lstStyle/>
          <a:p>
            <a:r>
              <a:rPr lang="en-US" dirty="0"/>
              <a:t>PROJECT OVERVIEW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1962DBE-E4BD-F968-A163-7B212120F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271255"/>
              </p:ext>
            </p:extLst>
          </p:nvPr>
        </p:nvGraphicFramePr>
        <p:xfrm>
          <a:off x="1055941" y="1702904"/>
          <a:ext cx="4304030" cy="28839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30403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723935">
                <a:tc>
                  <a:txBody>
                    <a:bodyPr/>
                    <a:lstStyle/>
                    <a:p>
                      <a:r>
                        <a:rPr lang="en-US" dirty="0"/>
                        <a:t>Topics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Hole tapping tools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Different Types of Taps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Types of Tapping Threads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</a:tbl>
          </a:graphicData>
        </a:graphic>
      </p:graphicFrame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B5C18D-6B91-6D4D-CB56-B07185C9F79A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46147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MODULE 5.16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F819BA-EB8A-6BD4-8871-7EB3F34A6527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76C120-D1BD-75AB-F22E-8242125F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51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5DE3F-2ABA-2B36-3F4A-4B7472867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5CC9-82A3-A5F3-3F9C-3615C2345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1066684"/>
          </a:xfrm>
        </p:spPr>
        <p:txBody>
          <a:bodyPr/>
          <a:lstStyle/>
          <a:p>
            <a:r>
              <a:rPr lang="en-US" dirty="0"/>
              <a:t>By the end of this module, students will be able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Able to select appropriate tools for hole tapping operations.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Perform simple hole tapping.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F77C986-2155-311E-27C4-D4B52819D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59047" cy="524553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FD7F3FD-089D-4A4E-C4F0-8DA421487584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514646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LEARNING OBJECTIVES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6FC0A4-71AA-A5E7-657F-7428BECCDBE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78702D-FDFA-FCF5-D4C5-5EA40EABC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15" name="Picture Placeholder 14" descr="Several different types of drill bits&#10;&#10;AI-generated content may be incorrect.">
            <a:extLst>
              <a:ext uri="{FF2B5EF4-FFF2-40B4-BE49-F238E27FC236}">
                <a16:creationId xmlns:a16="http://schemas.microsoft.com/office/drawing/2014/main" id="{C64AA2B5-E4DE-E3DA-1596-363313A71D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76966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DED58-6FB7-ED9B-1B4C-EA8BD8569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E928A19-343B-00B9-0479-430DF3B897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9876"/>
          </a:xfrm>
        </p:spPr>
        <p:txBody>
          <a:bodyPr/>
          <a:lstStyle/>
          <a:p>
            <a:r>
              <a:rPr lang="en-US" dirty="0"/>
              <a:t>Meat Mallet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16D47752-B204-D794-6925-9585E6CD7B17}"/>
              </a:ext>
            </a:extLst>
          </p:cNvPr>
          <p:cNvSpPr txBox="1">
            <a:spLocks/>
          </p:cNvSpPr>
          <p:nvPr/>
        </p:nvSpPr>
        <p:spPr>
          <a:xfrm>
            <a:off x="1055941" y="1897877"/>
            <a:ext cx="3203576" cy="4180357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Thread tapping is the process of cutting internal threads in a hole so that a fastener (like a bolt or screw) can be inserted. </a:t>
            </a:r>
          </a:p>
          <a:p>
            <a:r>
              <a:rPr lang="en-US" dirty="0"/>
              <a:t>Tools needed for thread tapping: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Taper tap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Intermediate tap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Bottoming tap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Tap handle (aka T-tap wrench)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Engineering square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Lubricant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01B297FC-9A93-ACB4-42CC-445AD9FEE1D2}"/>
              </a:ext>
            </a:extLst>
          </p:cNvPr>
          <p:cNvSpPr txBox="1">
            <a:spLocks/>
          </p:cNvSpPr>
          <p:nvPr/>
        </p:nvSpPr>
        <p:spPr>
          <a:xfrm>
            <a:off x="1055941" y="873125"/>
            <a:ext cx="3041836" cy="524553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3600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Thread Tapping</a:t>
            </a:r>
          </a:p>
        </p:txBody>
      </p:sp>
      <p:pic>
        <p:nvPicPr>
          <p:cNvPr id="7" name="Picture 6" descr="A close-up of a tool&#10;&#10;AI-generated content may be incorrect.">
            <a:extLst>
              <a:ext uri="{FF2B5EF4-FFF2-40B4-BE49-F238E27FC236}">
                <a16:creationId xmlns:a16="http://schemas.microsoft.com/office/drawing/2014/main" id="{1AFD895F-6353-9DC6-7C1A-280D633F80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45980" y="1313974"/>
            <a:ext cx="6096489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394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FEC8E6-F199-6C90-2EF7-F7033BDCD7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940" y="1619687"/>
            <a:ext cx="7783259" cy="4538917"/>
          </a:xfrm>
        </p:spPr>
        <p:txBody>
          <a:bodyPr/>
          <a:lstStyle/>
          <a:p>
            <a:r>
              <a:rPr lang="en-AU" dirty="0"/>
              <a:t>There are several types of taps, each design for specific tasks.</a:t>
            </a:r>
          </a:p>
          <a:p>
            <a:r>
              <a:rPr lang="en-AU" dirty="0"/>
              <a:t>1. Taper Tap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AU" dirty="0">
                <a:solidFill>
                  <a:schemeClr val="tx1"/>
                </a:solidFill>
              </a:rPr>
              <a:t>Features: Long chamfer (7–10 threads), gradual cutting.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AU" dirty="0">
                <a:solidFill>
                  <a:schemeClr val="tx1"/>
                </a:solidFill>
              </a:rPr>
              <a:t>Use: Starting threads in a hole; easiest to align.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AU" dirty="0">
                <a:solidFill>
                  <a:schemeClr val="tx1"/>
                </a:solidFill>
              </a:rPr>
              <a:t>Best for: Through holes or deep blind holes.</a:t>
            </a:r>
          </a:p>
          <a:p>
            <a:r>
              <a:rPr lang="en-AU" dirty="0"/>
              <a:t>2. Intermediate Tap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AU" dirty="0">
                <a:solidFill>
                  <a:schemeClr val="tx1"/>
                </a:solidFill>
              </a:rPr>
              <a:t>Features: Medium chamfer (3–5 threads).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AU" dirty="0">
                <a:solidFill>
                  <a:schemeClr val="tx1"/>
                </a:solidFill>
              </a:rPr>
              <a:t>Use: General-purpose threading.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AU" dirty="0">
                <a:solidFill>
                  <a:schemeClr val="tx1"/>
                </a:solidFill>
              </a:rPr>
              <a:t>Best for: After using a taper tap.</a:t>
            </a:r>
          </a:p>
          <a:p>
            <a:r>
              <a:rPr lang="en-AU" dirty="0"/>
              <a:t>3. Bottoming Tap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AU" dirty="0">
                <a:solidFill>
                  <a:schemeClr val="tx1"/>
                </a:solidFill>
              </a:rPr>
              <a:t>Features: Short chamfer (1–2 threads).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AU" dirty="0">
                <a:solidFill>
                  <a:schemeClr val="tx1"/>
                </a:solidFill>
              </a:rPr>
              <a:t>Use: Cutting threads to the bottom of a blind hole.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AU" dirty="0">
                <a:solidFill>
                  <a:schemeClr val="tx1"/>
                </a:solidFill>
              </a:rPr>
              <a:t>Best for: Finishing threads started by taper tap.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025B991-43C5-F5D6-3817-FCF6D83A2A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399900" cy="524553"/>
          </a:xfrm>
        </p:spPr>
        <p:txBody>
          <a:bodyPr/>
          <a:lstStyle/>
          <a:p>
            <a:r>
              <a:rPr lang="en-AU" dirty="0"/>
              <a:t>Different Types of Taps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BB77A15-8042-0DF4-745F-D1B95D129A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9876"/>
          </a:xfrm>
        </p:spPr>
        <p:txBody>
          <a:bodyPr/>
          <a:lstStyle/>
          <a:p>
            <a:r>
              <a:rPr lang="en-AU" dirty="0"/>
              <a:t>Meat Mallet</a:t>
            </a:r>
          </a:p>
        </p:txBody>
      </p:sp>
      <p:pic>
        <p:nvPicPr>
          <p:cNvPr id="8" name="Picture 7" descr="A close-up of a few metal taps&#10;&#10;AI-generated content may be incorrect.">
            <a:extLst>
              <a:ext uri="{FF2B5EF4-FFF2-40B4-BE49-F238E27FC236}">
                <a16:creationId xmlns:a16="http://schemas.microsoft.com/office/drawing/2014/main" id="{8F2A9C58-6087-A655-77DF-E43DBF6F4F1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84029" y="1619687"/>
            <a:ext cx="3788228" cy="386105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D7F5215-8597-A178-CB2F-848F1150F622}"/>
              </a:ext>
            </a:extLst>
          </p:cNvPr>
          <p:cNvSpPr txBox="1"/>
          <p:nvPr/>
        </p:nvSpPr>
        <p:spPr>
          <a:xfrm>
            <a:off x="10686527" y="6128203"/>
            <a:ext cx="1146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Taper tap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3681BD-5E40-ED0C-0B4F-EBE443CE753B}"/>
              </a:ext>
            </a:extLst>
          </p:cNvPr>
          <p:cNvSpPr txBox="1"/>
          <p:nvPr/>
        </p:nvSpPr>
        <p:spPr>
          <a:xfrm>
            <a:off x="9173833" y="5758871"/>
            <a:ext cx="1851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Intermediate tap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81FD5A-0CDC-0EEF-74B9-13E0A2F79E78}"/>
              </a:ext>
            </a:extLst>
          </p:cNvPr>
          <p:cNvSpPr txBox="1"/>
          <p:nvPr/>
        </p:nvSpPr>
        <p:spPr>
          <a:xfrm>
            <a:off x="8035132" y="6128203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Bottoming tap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1810804-8A65-8611-F86A-841A0B73FE5D}"/>
              </a:ext>
            </a:extLst>
          </p:cNvPr>
          <p:cNvCxnSpPr>
            <a:stCxn id="11" idx="0"/>
          </p:cNvCxnSpPr>
          <p:nvPr/>
        </p:nvCxnSpPr>
        <p:spPr>
          <a:xfrm flipV="1">
            <a:off x="8839199" y="5094514"/>
            <a:ext cx="0" cy="103368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263402C-48CC-1DFD-453E-206B485763EC}"/>
              </a:ext>
            </a:extLst>
          </p:cNvPr>
          <p:cNvCxnSpPr/>
          <p:nvPr/>
        </p:nvCxnSpPr>
        <p:spPr>
          <a:xfrm flipV="1">
            <a:off x="11259793" y="5094514"/>
            <a:ext cx="0" cy="103368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05C5012-0DB1-D8E6-C7AC-0AC5F245FF7E}"/>
              </a:ext>
            </a:extLst>
          </p:cNvPr>
          <p:cNvCxnSpPr>
            <a:cxnSpLocks/>
            <a:stCxn id="10" idx="0"/>
          </p:cNvCxnSpPr>
          <p:nvPr/>
        </p:nvCxnSpPr>
        <p:spPr>
          <a:xfrm flipV="1">
            <a:off x="10099728" y="5094514"/>
            <a:ext cx="0" cy="66435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0230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E0F6B6-79B5-DBD8-AEC1-F56EF1B49E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6327" y="1558965"/>
            <a:ext cx="10478730" cy="3987997"/>
          </a:xfrm>
        </p:spPr>
        <p:txBody>
          <a:bodyPr/>
          <a:lstStyle/>
          <a:p>
            <a:r>
              <a:rPr lang="en-AU" dirty="0"/>
              <a:t>There are many different types of threads, each design for specific applications in mechanical, plumbing, or electrical. The common tapping thread are: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Metric Thread (M – coarse thread / fine thread)</a:t>
            </a:r>
          </a:p>
          <a:p>
            <a:pPr lvl="1"/>
            <a:r>
              <a:rPr lang="en-AU" sz="1600" dirty="0">
                <a:solidFill>
                  <a:schemeClr val="tx1"/>
                </a:solidFill>
              </a:rPr>
              <a:t>Standard in most of the world</a:t>
            </a:r>
          </a:p>
          <a:p>
            <a:pPr lvl="1"/>
            <a:r>
              <a:rPr lang="en-AU" sz="1600" dirty="0">
                <a:solidFill>
                  <a:schemeClr val="tx1"/>
                </a:solidFill>
              </a:rPr>
              <a:t>Designated by diameter and pitch (e.g., M16 × 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Unified Thread (UNC/UNF)</a:t>
            </a:r>
          </a:p>
          <a:p>
            <a:pPr lvl="1"/>
            <a:r>
              <a:rPr lang="en-AU" sz="1600" dirty="0">
                <a:solidFill>
                  <a:schemeClr val="tx1"/>
                </a:solidFill>
              </a:rPr>
              <a:t>Common in the U.S.</a:t>
            </a:r>
          </a:p>
          <a:p>
            <a:pPr lvl="1"/>
            <a:r>
              <a:rPr lang="en-AU" sz="1600" dirty="0">
                <a:solidFill>
                  <a:schemeClr val="tx1"/>
                </a:solidFill>
              </a:rPr>
              <a:t>UNC: Coarse thread</a:t>
            </a:r>
          </a:p>
          <a:p>
            <a:pPr lvl="1"/>
            <a:r>
              <a:rPr lang="en-AU" sz="1600" dirty="0">
                <a:solidFill>
                  <a:schemeClr val="tx1"/>
                </a:solidFill>
              </a:rPr>
              <a:t>UNF: Fine thread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National Pipe Tapered (NPT)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tx1"/>
                </a:solidFill>
              </a:rPr>
              <a:t>Taper thread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tx1"/>
                </a:solidFill>
              </a:rPr>
              <a:t>Common for sealing</a:t>
            </a:r>
          </a:p>
          <a:p>
            <a:endParaRPr lang="en-AU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9892A4E-B862-159B-B5FA-8E9E4DD245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916067" cy="524553"/>
          </a:xfrm>
        </p:spPr>
        <p:txBody>
          <a:bodyPr/>
          <a:lstStyle/>
          <a:p>
            <a:r>
              <a:rPr lang="en-AU" dirty="0"/>
              <a:t>Types of Tapping Threads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87B8A96-6B09-600D-146D-8F48CC9BE0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9876"/>
          </a:xfrm>
        </p:spPr>
        <p:txBody>
          <a:bodyPr/>
          <a:lstStyle/>
          <a:p>
            <a:r>
              <a:rPr lang="en-AU" dirty="0"/>
              <a:t>Meat Mallet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063452B7-1E03-2DC3-AA3B-48CB439260DF}"/>
              </a:ext>
            </a:extLst>
          </p:cNvPr>
          <p:cNvSpPr txBox="1">
            <a:spLocks/>
          </p:cNvSpPr>
          <p:nvPr/>
        </p:nvSpPr>
        <p:spPr>
          <a:xfrm>
            <a:off x="6916868" y="2130403"/>
            <a:ext cx="3511258" cy="3987997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British Standard Whitworth (BSW)</a:t>
            </a:r>
          </a:p>
          <a:p>
            <a:pPr lvl="1"/>
            <a:r>
              <a:rPr lang="en-AU" sz="1600" dirty="0">
                <a:solidFill>
                  <a:schemeClr val="tx1"/>
                </a:solidFill>
              </a:rPr>
              <a:t>Coarse thread with a 55° thread profile</a:t>
            </a:r>
          </a:p>
          <a:p>
            <a:pPr lvl="1"/>
            <a:r>
              <a:rPr lang="en-AU" sz="1600" dirty="0">
                <a:solidFill>
                  <a:schemeClr val="tx1"/>
                </a:solidFill>
              </a:rPr>
              <a:t>Used in older British machinery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British Standard Fine (BSF)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tx1"/>
                </a:solidFill>
              </a:rPr>
              <a:t>Fine thread with a 55° thread profile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British Standard Brass (BSB)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tx1"/>
                </a:solidFill>
              </a:rPr>
              <a:t>Parallel thread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sz="1600" dirty="0">
                <a:solidFill>
                  <a:schemeClr val="tx1"/>
                </a:solidFill>
              </a:rPr>
              <a:t>Commonly use with brass</a:t>
            </a:r>
          </a:p>
          <a:p>
            <a:endParaRPr lang="en-AU" dirty="0"/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14384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4170BE-C1E3-00CB-DB43-3865D921E4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941" y="1700213"/>
            <a:ext cx="3203576" cy="2337801"/>
          </a:xfrm>
        </p:spPr>
        <p:txBody>
          <a:bodyPr/>
          <a:lstStyle/>
          <a:p>
            <a:r>
              <a:rPr lang="en-AU" dirty="0"/>
              <a:t>Tools you need for external thread cutting are: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Cutting die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Wrench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Lubricant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Engineering square</a:t>
            </a:r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C240586-75E0-8305-F6B3-59FBC3806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649921" cy="524553"/>
          </a:xfrm>
        </p:spPr>
        <p:txBody>
          <a:bodyPr/>
          <a:lstStyle/>
          <a:p>
            <a:r>
              <a:rPr lang="en-AU" dirty="0"/>
              <a:t>External Thread Cutting Tools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E8040C0-EBD3-AEBF-CCA3-D26A7638CE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9876"/>
          </a:xfrm>
        </p:spPr>
        <p:txBody>
          <a:bodyPr/>
          <a:lstStyle/>
          <a:p>
            <a:r>
              <a:rPr lang="en-AU" dirty="0"/>
              <a:t>Meat Mallet</a:t>
            </a:r>
            <a:endParaRPr lang="en-GB" dirty="0"/>
          </a:p>
        </p:txBody>
      </p:sp>
      <p:pic>
        <p:nvPicPr>
          <p:cNvPr id="8" name="Picture 7" descr="A close-up of a tool&#10;&#10;AI-generated content may be incorrect.">
            <a:extLst>
              <a:ext uri="{FF2B5EF4-FFF2-40B4-BE49-F238E27FC236}">
                <a16:creationId xmlns:a16="http://schemas.microsoft.com/office/drawing/2014/main" id="{625495F0-E21C-B257-01C6-FFE9DFE738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6350388" y="2063280"/>
            <a:ext cx="4814598" cy="386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5005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QL35859_Master Brand_Refreshed" id="{97735FE3-9D76-CB42-8282-D007570D992C}" vid="{98743D13-5FC3-FD49-A897-B342DD4DBC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95005b-d803-47f4-974f-abac8cfe93be" xsi:nil="true"/>
    <lcf76f155ced4ddcb4097134ff3c332f xmlns="ef15ea92-d665-4eb4-91e3-7ae34e5e038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98993af99459435a43748aca3ef68176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994b4f62000eb01eeee9af66c50a1f2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3648B47-1534-4EF0-96AB-CA02326F693B}">
  <ds:schemaRefs>
    <ds:schemaRef ds:uri="http://www.w3.org/XML/1998/namespace"/>
    <ds:schemaRef ds:uri="http://schemas.microsoft.com/office/infopath/2007/PartnerControls"/>
    <ds:schemaRef ds:uri="4e5ffde0-0f0b-44c6-8757-15b35a688724"/>
    <ds:schemaRef ds:uri="http://purl.org/dc/dcmitype/"/>
    <ds:schemaRef ds:uri="http://schemas.microsoft.com/office/2006/documentManagement/types"/>
    <ds:schemaRef ds:uri="5a80ecd8-527c-4050-8003-c2328ef2f39c"/>
    <ds:schemaRef ds:uri="http://purl.org/dc/terms/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c1c20314-91fd-4dff-998a-7a79842116fc"/>
    <ds:schemaRef ds:uri="1ed6b056-f5cc-4995-84e6-2a4ec15092a7"/>
    <ds:schemaRef ds:uri="b695005b-d803-47f4-974f-abac8cfe93be"/>
    <ds:schemaRef ds:uri="ef15ea92-d665-4eb4-91e3-7ae34e5e038a"/>
  </ds:schemaRefs>
</ds:datastoreItem>
</file>

<file path=customXml/itemProps2.xml><?xml version="1.0" encoding="utf-8"?>
<ds:datastoreItem xmlns:ds="http://schemas.openxmlformats.org/officeDocument/2006/customXml" ds:itemID="{68A52255-A6C5-442F-AC66-948AF1FB32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FD4AF9E-2031-4813-A8E3-247E2219C24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11587</TotalTime>
  <Words>415</Words>
  <Application>Microsoft Office PowerPoint</Application>
  <PresentationFormat>Widescreen</PresentationFormat>
  <Paragraphs>75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Wingdings</vt:lpstr>
      <vt:lpstr>Calibri</vt:lpstr>
      <vt:lpstr>Arial</vt:lpstr>
      <vt:lpstr>Aptos</vt:lpstr>
      <vt:lpstr>Office Theme</vt:lpstr>
      <vt:lpstr>Tap Thread to Specifications</vt:lpstr>
      <vt:lpstr>PROJECT OVERVIEW</vt:lpstr>
      <vt:lpstr>Learning Objectives</vt:lpstr>
      <vt:lpstr>PowerPoint Presentation</vt:lpstr>
      <vt:lpstr>Different Types of Taps</vt:lpstr>
      <vt:lpstr>Types of Tapping Threads</vt:lpstr>
      <vt:lpstr>External Thread Cutting Tools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Template (TAFE Queensland Master Brand)</dc:title>
  <dc:creator>TAFE Queensland</dc:creator>
  <cp:lastModifiedBy>Georgi Tomlinson</cp:lastModifiedBy>
  <cp:revision>41</cp:revision>
  <dcterms:created xsi:type="dcterms:W3CDTF">2023-10-22T03:23:40Z</dcterms:created>
  <dcterms:modified xsi:type="dcterms:W3CDTF">2025-10-16T11:09:01Z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gion">
    <vt:lpwstr/>
  </property>
  <property fmtid="{D5CDD505-2E9C-101B-9397-08002B2CF9AE}" pid="3" name="MediaServiceImageTags">
    <vt:lpwstr/>
  </property>
  <property fmtid="{D5CDD505-2E9C-101B-9397-08002B2CF9AE}" pid="4" name="ContentTypeId">
    <vt:lpwstr>0x0101006E3F2482381A214485F148E738AE1B9A</vt:lpwstr>
  </property>
  <property fmtid="{D5CDD505-2E9C-101B-9397-08002B2CF9AE}" pid="5" name="Area">
    <vt:lpwstr/>
  </property>
  <property fmtid="{D5CDD505-2E9C-101B-9397-08002B2CF9AE}" pid="6" name="TaxKeyword">
    <vt:lpwstr/>
  </property>
  <property fmtid="{D5CDD505-2E9C-101B-9397-08002B2CF9AE}" pid="7" name="PandPCategory">
    <vt:lpwstr>1515;#320 TAFE Queensland Brand|48f22511-66c6-4e73-977b-d7738d5c4680</vt:lpwstr>
  </property>
  <property fmtid="{D5CDD505-2E9C-101B-9397-08002B2CF9AE}" pid="8" name="_dlc_DocIdItemGuid">
    <vt:lpwstr>7fcb1ffa-ec16-453c-90f8-81626998649c</vt:lpwstr>
  </property>
  <property fmtid="{D5CDD505-2E9C-101B-9397-08002B2CF9AE}" pid="9" name="Scope">
    <vt:lpwstr>7;#All staff|52512cf1-7460-4f08-a370-7b30d022c859</vt:lpwstr>
  </property>
  <property fmtid="{D5CDD505-2E9C-101B-9397-08002B2CF9AE}" pid="10" name="PandPParentCategory">
    <vt:lpwstr>2;#300 Marketing and Communication|423b3318-0d6a-4918-8924-d266a809de54</vt:lpwstr>
  </property>
  <property fmtid="{D5CDD505-2E9C-101B-9397-08002B2CF9AE}" pid="11" name="MSIP_Label_defa4170-0d19-0005-0004-bc88714345d2_Enabled">
    <vt:lpwstr>true</vt:lpwstr>
  </property>
  <property fmtid="{D5CDD505-2E9C-101B-9397-08002B2CF9AE}" pid="12" name="MSIP_Label_defa4170-0d19-0005-0004-bc88714345d2_SetDate">
    <vt:lpwstr>2025-10-08T01:00:38Z</vt:lpwstr>
  </property>
  <property fmtid="{D5CDD505-2E9C-101B-9397-08002B2CF9AE}" pid="13" name="MSIP_Label_defa4170-0d19-0005-0004-bc88714345d2_Method">
    <vt:lpwstr>Standard</vt:lpwstr>
  </property>
  <property fmtid="{D5CDD505-2E9C-101B-9397-08002B2CF9AE}" pid="14" name="MSIP_Label_defa4170-0d19-0005-0004-bc88714345d2_Name">
    <vt:lpwstr>defa4170-0d19-0005-0004-bc88714345d2</vt:lpwstr>
  </property>
  <property fmtid="{D5CDD505-2E9C-101B-9397-08002B2CF9AE}" pid="15" name="MSIP_Label_defa4170-0d19-0005-0004-bc88714345d2_SiteId">
    <vt:lpwstr>c5ccd573-ff69-4ff8-ada6-359bd6300982</vt:lpwstr>
  </property>
  <property fmtid="{D5CDD505-2E9C-101B-9397-08002B2CF9AE}" pid="16" name="MSIP_Label_defa4170-0d19-0005-0004-bc88714345d2_ActionId">
    <vt:lpwstr>c4c0e6ff-8218-4f01-9e97-20b0d0a15a98</vt:lpwstr>
  </property>
  <property fmtid="{D5CDD505-2E9C-101B-9397-08002B2CF9AE}" pid="17" name="MSIP_Label_defa4170-0d19-0005-0004-bc88714345d2_ContentBits">
    <vt:lpwstr>0</vt:lpwstr>
  </property>
  <property fmtid="{D5CDD505-2E9C-101B-9397-08002B2CF9AE}" pid="18" name="MSIP_Label_defa4170-0d19-0005-0004-bc88714345d2_Tag">
    <vt:lpwstr>10, 3, 0, 1</vt:lpwstr>
  </property>
</Properties>
</file>